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8"/>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x="12192000" cy="6858000"/>
  <p:notesSz cx="6858000" cy="9144000"/>
  <p:embeddedFontLst>
    <p:embeddedFont>
      <p:font typeface="Calibri" panose="020F0502020204030204" pitchFamily="34" charset="0"/>
      <p:regular r:id="rId19"/>
      <p:bold r:id="rId20"/>
      <p:italic r:id="rId21"/>
      <p:boldItalic r:id="rId22"/>
    </p:embeddedFon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8" d="100"/>
          <a:sy n="58" d="100"/>
        </p:scale>
        <p:origin x="78" y="3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Kalin A. Mason</a:t>
            </a: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4" name="Audio 3">
            <a:hlinkClick r:id="" action="ppaction://media"/>
            <a:extLst>
              <a:ext uri="{FF2B5EF4-FFF2-40B4-BE49-F238E27FC236}">
                <a16:creationId xmlns:a16="http://schemas.microsoft.com/office/drawing/2014/main" id="{D69DADEE-890E-80F3-103D-CFC80A4BF0F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904"/>
    </mc:Choice>
    <mc:Fallback>
      <p:transition spd="slow" advTm="11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err="1"/>
              <a:t>DevSecOps</a:t>
            </a:r>
            <a:r>
              <a:rPr lang="en-US" dirty="0"/>
              <a:t> builds onto the current SDLC (Software Development Life Cycle) by focusing on security techniques and standards from the beginning. To ensure a smooth operation, this is focused on through designing, building, testing, and through production and maintenance.</a:t>
            </a:r>
          </a:p>
          <a:p>
            <a:pPr marL="685800" lvl="1" indent="-228600" algn="l" rtl="0">
              <a:lnSpc>
                <a:spcPct val="90000"/>
              </a:lnSpc>
              <a:spcBef>
                <a:spcPts val="0"/>
              </a:spcBef>
              <a:spcAft>
                <a:spcPts val="0"/>
              </a:spcAft>
              <a:buClr>
                <a:schemeClr val="lt1"/>
              </a:buClr>
              <a:buSzPts val="2000"/>
              <a:buChar char="•"/>
            </a:pPr>
            <a:endParaRPr lang="en-US" dirty="0"/>
          </a:p>
          <a:p>
            <a:pPr marL="457200" lvl="1" indent="0" algn="l" rtl="0">
              <a:lnSpc>
                <a:spcPct val="90000"/>
              </a:lnSpc>
              <a:spcBef>
                <a:spcPts val="0"/>
              </a:spcBef>
              <a:spcAft>
                <a:spcPts val="0"/>
              </a:spcAft>
              <a:buClr>
                <a:schemeClr val="lt1"/>
              </a:buClr>
              <a:buSzPts val="2000"/>
              <a:buNone/>
            </a:pPr>
            <a:endParaRPr lang="en-US" dirty="0"/>
          </a:p>
          <a:p>
            <a:pPr marL="685800" lvl="1" indent="-228600" algn="l" rtl="0">
              <a:lnSpc>
                <a:spcPct val="90000"/>
              </a:lnSpc>
              <a:spcBef>
                <a:spcPts val="0"/>
              </a:spcBef>
              <a:spcAft>
                <a:spcPts val="0"/>
              </a:spcAft>
              <a:buClr>
                <a:schemeClr val="lt1"/>
              </a:buClr>
              <a:buSzPts val="2000"/>
              <a:buChar char="•"/>
            </a:pPr>
            <a:r>
              <a:rPr lang="en-US" dirty="0"/>
              <a:t>Clang and </a:t>
            </a:r>
            <a:r>
              <a:rPr lang="en-US" dirty="0" err="1"/>
              <a:t>Astree</a:t>
            </a:r>
            <a:r>
              <a:rPr lang="en-US" dirty="0"/>
              <a:t> can assist with the “Verify and Test” phase of the process. While external tools can assist with ensuring the functionality, ensure all code follows the security policies, and detecting vulnerabilities in dependencies. </a:t>
            </a:r>
            <a:endParaRPr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74D53926-D24D-61A2-B727-FA91EC5C51D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903"/>
    </mc:Choice>
    <mc:Fallback>
      <p:transition spd="slow" advTm="279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Lacking encryption and automation</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Act now</a:t>
            </a:r>
          </a:p>
          <a:p>
            <a:pPr marL="685800" lvl="1" indent="-228600">
              <a:spcBef>
                <a:spcPts val="0"/>
              </a:spcBef>
              <a:buSzPts val="2000"/>
            </a:pPr>
            <a:r>
              <a:rPr lang="en-US" dirty="0"/>
              <a:t>Fewer risks in production</a:t>
            </a:r>
          </a:p>
          <a:p>
            <a:pPr marL="685800" lvl="1" indent="-228600">
              <a:spcBef>
                <a:spcPts val="0"/>
              </a:spcBef>
              <a:buSzPts val="2000"/>
            </a:pPr>
            <a:r>
              <a:rPr lang="en-US" dirty="0"/>
              <a:t>Securer code with standardized practices</a:t>
            </a:r>
          </a:p>
          <a:p>
            <a:pPr marL="685800" lvl="1" indent="-228600">
              <a:spcBef>
                <a:spcPts val="0"/>
              </a:spcBef>
              <a:buSzPts val="2000"/>
            </a:pPr>
            <a:r>
              <a:rPr lang="en-US" dirty="0"/>
              <a:t>Larger initial cost and effort</a:t>
            </a:r>
          </a:p>
          <a:p>
            <a:pPr marL="228600" indent="-228600">
              <a:spcBef>
                <a:spcPts val="0"/>
              </a:spcBef>
              <a:buSzPts val="2000"/>
            </a:pPr>
            <a:endParaRPr lang="en-US" dirty="0"/>
          </a:p>
          <a:p>
            <a:pPr marL="228600" indent="-228600">
              <a:spcBef>
                <a:spcPts val="0"/>
              </a:spcBef>
              <a:buSzPts val="2000"/>
            </a:pPr>
            <a:r>
              <a:rPr lang="en-US" dirty="0"/>
              <a:t>Wait</a:t>
            </a:r>
          </a:p>
          <a:p>
            <a:pPr marL="685800" lvl="1" indent="-228600">
              <a:spcBef>
                <a:spcPts val="0"/>
              </a:spcBef>
              <a:buSzPts val="2000"/>
            </a:pPr>
            <a:r>
              <a:rPr lang="en-US" dirty="0"/>
              <a:t>More difficult to maintain</a:t>
            </a:r>
          </a:p>
          <a:p>
            <a:pPr marL="685800" lvl="1" indent="-228600">
              <a:spcBef>
                <a:spcPts val="0"/>
              </a:spcBef>
              <a:buSzPts val="2000"/>
            </a:pPr>
            <a:r>
              <a:rPr lang="en-US" dirty="0"/>
              <a:t>Can be costly to fix or maintain if issues arise post production</a:t>
            </a:r>
          </a:p>
          <a:p>
            <a:pPr marL="685800" lvl="1" indent="-228600">
              <a:spcBef>
                <a:spcPts val="0"/>
              </a:spcBef>
              <a:buSzPts val="2000"/>
            </a:pPr>
            <a:r>
              <a:rPr lang="en-US" dirty="0"/>
              <a:t>Smaller initial cost and effort</a:t>
            </a: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7EA1CFD-B8F7-3A19-4866-3B2265E225B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650"/>
    </mc:Choice>
    <mc:Fallback>
      <p:transition spd="slow" advTm="35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400" dirty="0"/>
              <a:t>Triple-A Framework</a:t>
            </a:r>
          </a:p>
          <a:p>
            <a:pPr marL="1600200" lvl="3" indent="-228600">
              <a:spcBef>
                <a:spcPts val="0"/>
              </a:spcBef>
            </a:pPr>
            <a:r>
              <a:rPr lang="en-US" sz="2000" dirty="0"/>
              <a:t>Authenticating is important</a:t>
            </a:r>
          </a:p>
          <a:p>
            <a:pPr marL="1600200" lvl="3" indent="-228600">
              <a:spcBef>
                <a:spcPts val="0"/>
              </a:spcBef>
            </a:pPr>
            <a:r>
              <a:rPr lang="en-US" sz="2000" dirty="0"/>
              <a:t>MFA (multi-factor authentication) is a tool/technology that can be used in almost all applications to ensure that authentication is checked in multiple forms for users </a:t>
            </a:r>
          </a:p>
          <a:p>
            <a:pPr marL="1143000" lvl="2" indent="-228600">
              <a:spcBef>
                <a:spcPts val="0"/>
              </a:spcBef>
            </a:pPr>
            <a:r>
              <a:rPr lang="en-US" sz="2400" dirty="0"/>
              <a:t>Encrypt everything</a:t>
            </a:r>
          </a:p>
          <a:p>
            <a:pPr marL="1143000" lvl="2" indent="-228600">
              <a:spcBef>
                <a:spcPts val="0"/>
              </a:spcBef>
            </a:pPr>
            <a:r>
              <a:rPr lang="en-US" sz="2400" dirty="0"/>
              <a:t>Unit testing</a:t>
            </a:r>
          </a:p>
          <a:p>
            <a:pPr marL="1143000" lvl="2" indent="-228600">
              <a:spcBef>
                <a:spcPts val="0"/>
              </a:spcBef>
            </a:pPr>
            <a:r>
              <a:rPr lang="en-US" sz="2400" dirty="0"/>
              <a:t>Tools to check vulnerabilities </a:t>
            </a: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EE701CCE-1495-E9C5-6E3B-6530C1DAC91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957"/>
    </mc:Choice>
    <mc:Fallback>
      <p:transition spd="slow" advTm="30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Increased focus should be placed on standards that focus on strings, buffers, and memory management when developing C++ code.</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The accounting piece of Triple-A frameworks should be especially considered. Malicious intent and users are inevitable, and we should prepare by being able to record all information regarding vulnerabilities. </a:t>
            </a: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6C76C05-F3E8-BC0C-8A78-AD169CB9A6C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6471"/>
    </mc:Choice>
    <mc:Fallback>
      <p:transition spd="slow" advTm="26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685800" y="1874964"/>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This security policy is intended to outline coding standards and principles that can be utilized by all employees. This will be achieved by following security policies such as Triple-A framework and Defense in Depth. </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2658309" y="2902002"/>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DEEA51C2-2BCB-6573-9605-00325501F4C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711"/>
    </mc:Choice>
    <mc:Fallback>
      <p:transition spd="slow" advTm="14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916774" y="268249"/>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graphicFrame>
        <p:nvGraphicFramePr>
          <p:cNvPr id="161" name="Google Shape;161;p4" descr="Alt text required"/>
          <p:cNvGraphicFramePr/>
          <p:nvPr>
            <p:extLst>
              <p:ext uri="{D42A27DB-BD31-4B8C-83A1-F6EECF244321}">
                <p14:modId xmlns:p14="http://schemas.microsoft.com/office/powerpoint/2010/main" val="978448890"/>
              </p:ext>
            </p:extLst>
          </p:nvPr>
        </p:nvGraphicFramePr>
        <p:xfrm>
          <a:off x="3248849" y="1286291"/>
          <a:ext cx="7835225" cy="530346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2259940">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STR-51-CPP</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STR-02-C</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MEM-50-CPP</a:t>
                      </a:r>
                      <a:endParaRPr sz="36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EXP-50-CPP</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2781472">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ERR-50-CPP</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ERR-51-CPP</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STD-001-CPP</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DCL-03-C</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MSC-50-CPP</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STR-53-CPP</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5F09E7D0-04F0-CF1D-A672-88AF38766C2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586"/>
    </mc:Choice>
    <mc:Fallback>
      <p:transition spd="slow" advTm="23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685800" lvl="1" indent="-228600">
              <a:spcBef>
                <a:spcPts val="0"/>
              </a:spcBef>
              <a:buSzPts val="2200"/>
            </a:pPr>
            <a:r>
              <a:rPr lang="en-US" dirty="0"/>
              <a:t>STR-51-CPP</a:t>
            </a:r>
          </a:p>
          <a:p>
            <a:pPr marL="685800" lvl="1" indent="-228600">
              <a:spcBef>
                <a:spcPts val="0"/>
              </a:spcBef>
              <a:buSzPts val="2200"/>
            </a:pPr>
            <a:r>
              <a:rPr lang="en-US" dirty="0"/>
              <a:t>STR-53-CPP</a:t>
            </a:r>
          </a:p>
          <a:p>
            <a:pPr marL="228600" lvl="0" indent="-228600" algn="l" rtl="0">
              <a:lnSpc>
                <a:spcPct val="90000"/>
              </a:lnSpc>
              <a:spcBef>
                <a:spcPts val="0"/>
              </a:spcBef>
              <a:spcAft>
                <a:spcPts val="0"/>
              </a:spcAft>
              <a:buClr>
                <a:schemeClr val="lt1"/>
              </a:buClr>
              <a:buSzPts val="2200"/>
              <a:buChar char="•"/>
            </a:pPr>
            <a:r>
              <a:rPr lang="en-US" dirty="0"/>
              <a:t>Heed Compiler Warnings</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ERR-51-CPP</a:t>
            </a:r>
            <a:endParaRPr lang="en-US" dirty="0"/>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685800" lvl="1" indent="-228600">
              <a:spcBef>
                <a:spcPts val="0"/>
              </a:spcBef>
              <a:buSzPts val="2200"/>
            </a:pPr>
            <a:r>
              <a:rPr lang="en-US" dirty="0"/>
              <a:t>DCL-51-CPP</a:t>
            </a:r>
          </a:p>
          <a:p>
            <a:pPr marL="685800" lvl="1" indent="-228600">
              <a:spcBef>
                <a:spcPts val="0"/>
              </a:spcBef>
              <a:buSzPts val="2200"/>
            </a:pPr>
            <a:r>
              <a:rPr lang="en-US" dirty="0"/>
              <a:t>EXP-50-CPP</a:t>
            </a:r>
          </a:p>
          <a:p>
            <a:pPr marL="685800" lvl="1" indent="-228600">
              <a:spcBef>
                <a:spcPts val="0"/>
              </a:spcBef>
              <a:buSzPts val="2200"/>
            </a:pPr>
            <a:r>
              <a:rPr lang="en-US" dirty="0"/>
              <a:t>MEM-50-CPP</a:t>
            </a:r>
          </a:p>
          <a:p>
            <a:pPr marL="685800" lvl="1" indent="-228600">
              <a:spcBef>
                <a:spcPts val="0"/>
              </a:spcBef>
              <a:buSzPts val="2200"/>
            </a:pPr>
            <a:r>
              <a:rPr lang="en-US" dirty="0"/>
              <a:t>MSC-50-CPP</a:t>
            </a:r>
          </a:p>
          <a:p>
            <a:pPr marL="228600" lvl="0" indent="-228600" algn="l" rtl="0">
              <a:lnSpc>
                <a:spcPct val="90000"/>
              </a:lnSpc>
              <a:spcBef>
                <a:spcPts val="0"/>
              </a:spcBef>
              <a:spcAft>
                <a:spcPts val="0"/>
              </a:spcAft>
              <a:buClr>
                <a:schemeClr val="lt1"/>
              </a:buClr>
              <a:buSzPts val="2200"/>
              <a:buChar char="•"/>
            </a:pPr>
            <a:r>
              <a:rPr lang="en-US" dirty="0"/>
              <a:t>Keep It Simple</a:t>
            </a:r>
          </a:p>
          <a:p>
            <a:pPr marL="685800" lvl="1" indent="-228600">
              <a:spcBef>
                <a:spcPts val="0"/>
              </a:spcBef>
              <a:buSzPts val="2200"/>
            </a:pPr>
            <a:r>
              <a:rPr lang="en-US" dirty="0"/>
              <a:t>ERR-50-CPP</a:t>
            </a:r>
          </a:p>
          <a:p>
            <a:pPr marL="228600" lvl="0" indent="-228600" algn="l" rtl="0">
              <a:lnSpc>
                <a:spcPct val="90000"/>
              </a:lnSpc>
              <a:spcBef>
                <a:spcPts val="0"/>
              </a:spcBef>
              <a:spcAft>
                <a:spcPts val="0"/>
              </a:spcAft>
              <a:buClr>
                <a:schemeClr val="lt1"/>
              </a:buClr>
              <a:buSzPts val="2200"/>
              <a:buChar char="•"/>
            </a:pPr>
            <a:r>
              <a:rPr lang="en-US" dirty="0"/>
              <a:t>Default Deny</a:t>
            </a:r>
          </a:p>
          <a:p>
            <a:pPr marL="228600" lvl="0" indent="-228600" algn="l" rtl="0">
              <a:lnSpc>
                <a:spcPct val="90000"/>
              </a:lnSpc>
              <a:spcBef>
                <a:spcPts val="0"/>
              </a:spcBef>
              <a:spcAft>
                <a:spcPts val="0"/>
              </a:spcAft>
              <a:buClr>
                <a:schemeClr val="lt1"/>
              </a:buClr>
              <a:buSzPts val="2200"/>
              <a:buChar char="•"/>
            </a:pPr>
            <a:r>
              <a:rPr lang="en-US" dirty="0"/>
              <a:t>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t>Sanitize Data Sent to Other Systems</a:t>
            </a:r>
          </a:p>
          <a:p>
            <a:pPr marL="685800" lvl="1" indent="-228600">
              <a:spcBef>
                <a:spcPts val="0"/>
              </a:spcBef>
              <a:buSzPts val="2200"/>
            </a:pPr>
            <a:r>
              <a:rPr lang="en-US" dirty="0"/>
              <a:t>STR-02-C</a:t>
            </a:r>
          </a:p>
          <a:p>
            <a:pPr marL="228600" lvl="0" indent="-228600" algn="l" rtl="0">
              <a:lnSpc>
                <a:spcPct val="90000"/>
              </a:lnSpc>
              <a:spcBef>
                <a:spcPts val="0"/>
              </a:spcBef>
              <a:spcAft>
                <a:spcPts val="0"/>
              </a:spcAft>
              <a:buClr>
                <a:schemeClr val="lt1"/>
              </a:buClr>
              <a:buSzPts val="2200"/>
              <a:buChar char="•"/>
            </a:pPr>
            <a:r>
              <a:rPr lang="en-US" dirty="0"/>
              <a:t>Practice Defense in Depth</a:t>
            </a:r>
          </a:p>
          <a:p>
            <a:pPr marL="228600" lvl="0" indent="-228600" algn="l" rtl="0">
              <a:lnSpc>
                <a:spcPct val="90000"/>
              </a:lnSpc>
              <a:spcBef>
                <a:spcPts val="0"/>
              </a:spcBef>
              <a:spcAft>
                <a:spcPts val="0"/>
              </a:spcAft>
              <a:buClr>
                <a:schemeClr val="lt1"/>
              </a:buClr>
              <a:buSzPts val="2200"/>
              <a:buChar char="•"/>
            </a:pPr>
            <a:r>
              <a:rPr lang="en-US" dirty="0"/>
              <a:t>Use Effective Quality Assurance Techniques</a:t>
            </a:r>
          </a:p>
          <a:p>
            <a:pPr marL="685800" lvl="1" indent="-228600">
              <a:spcBef>
                <a:spcPts val="0"/>
              </a:spcBef>
              <a:buSzPts val="2200"/>
            </a:pPr>
            <a:r>
              <a:rPr lang="en-US" dirty="0"/>
              <a:t>DCL-03-C</a:t>
            </a:r>
          </a:p>
          <a:p>
            <a:pPr marL="228600" lvl="0" indent="-228600" algn="l" rtl="0">
              <a:lnSpc>
                <a:spcPct val="90000"/>
              </a:lnSpc>
              <a:spcBef>
                <a:spcPts val="0"/>
              </a:spcBef>
              <a:spcAft>
                <a:spcPts val="0"/>
              </a:spcAft>
              <a:buClr>
                <a:schemeClr val="lt1"/>
              </a:buClr>
              <a:buSzPts val="2200"/>
              <a:buChar char="•"/>
            </a:pPr>
            <a:r>
              <a:rPr lang="en-US" dirty="0"/>
              <a:t>Adopt a Secure Coding Standard</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52C64A21-CEF1-05E5-3B25-C1B7179690D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391"/>
    </mc:Choice>
    <mc:Fallback>
      <p:transition spd="slow" advTm="18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3" name="Table 3">
            <a:extLst>
              <a:ext uri="{FF2B5EF4-FFF2-40B4-BE49-F238E27FC236}">
                <a16:creationId xmlns:a16="http://schemas.microsoft.com/office/drawing/2014/main" id="{E3CE66E0-106F-1E9D-0934-700C3ADF3955}"/>
              </a:ext>
            </a:extLst>
          </p:cNvPr>
          <p:cNvGraphicFramePr>
            <a:graphicFrameLocks noGrp="1"/>
          </p:cNvGraphicFramePr>
          <p:nvPr>
            <p:extLst>
              <p:ext uri="{D42A27DB-BD31-4B8C-83A1-F6EECF244321}">
                <p14:modId xmlns:p14="http://schemas.microsoft.com/office/powerpoint/2010/main" val="157306255"/>
              </p:ext>
            </p:extLst>
          </p:nvPr>
        </p:nvGraphicFramePr>
        <p:xfrm>
          <a:off x="1889958" y="1970843"/>
          <a:ext cx="6925568" cy="4126230"/>
        </p:xfrm>
        <a:graphic>
          <a:graphicData uri="http://schemas.openxmlformats.org/drawingml/2006/table">
            <a:tbl>
              <a:tblPr firstRow="1" bandRow="1">
                <a:tableStyleId>{802198C4-3087-4945-87E3-76CBB3509B7E}</a:tableStyleId>
              </a:tblPr>
              <a:tblGrid>
                <a:gridCol w="3462784">
                  <a:extLst>
                    <a:ext uri="{9D8B030D-6E8A-4147-A177-3AD203B41FA5}">
                      <a16:colId xmlns:a16="http://schemas.microsoft.com/office/drawing/2014/main" val="2869897383"/>
                    </a:ext>
                  </a:extLst>
                </a:gridCol>
                <a:gridCol w="3462784">
                  <a:extLst>
                    <a:ext uri="{9D8B030D-6E8A-4147-A177-3AD203B41FA5}">
                      <a16:colId xmlns:a16="http://schemas.microsoft.com/office/drawing/2014/main" val="1484396211"/>
                    </a:ext>
                  </a:extLst>
                </a:gridCol>
              </a:tblGrid>
              <a:tr h="412623">
                <a:tc>
                  <a:txBody>
                    <a:bodyPr/>
                    <a:lstStyle/>
                    <a:p>
                      <a:pPr rtl="0" fontAlgn="b"/>
                      <a:r>
                        <a:rPr lang="en-US" dirty="0">
                          <a:solidFill>
                            <a:schemeClr val="bg1"/>
                          </a:solidFill>
                          <a:effectLst/>
                        </a:rPr>
                        <a:t>STR-51-CPP</a:t>
                      </a:r>
                    </a:p>
                  </a:txBody>
                  <a:tcPr marL="28575" marR="28575" marT="19050" marB="19050" anchor="b"/>
                </a:tc>
                <a:tc>
                  <a:txBody>
                    <a:bodyPr/>
                    <a:lstStyle/>
                    <a:p>
                      <a:pPr rtl="0" fontAlgn="b"/>
                      <a:r>
                        <a:rPr lang="en-US">
                          <a:solidFill>
                            <a:schemeClr val="bg1"/>
                          </a:solidFill>
                          <a:effectLst/>
                        </a:rPr>
                        <a:t>Likely</a:t>
                      </a:r>
                    </a:p>
                  </a:txBody>
                  <a:tcPr marL="28575" marR="28575" marT="19050" marB="19050" anchor="b"/>
                </a:tc>
                <a:extLst>
                  <a:ext uri="{0D108BD9-81ED-4DB2-BD59-A6C34878D82A}">
                    <a16:rowId xmlns:a16="http://schemas.microsoft.com/office/drawing/2014/main" val="2491188500"/>
                  </a:ext>
                </a:extLst>
              </a:tr>
              <a:tr h="412623">
                <a:tc>
                  <a:txBody>
                    <a:bodyPr/>
                    <a:lstStyle/>
                    <a:p>
                      <a:pPr rtl="0" fontAlgn="b"/>
                      <a:r>
                        <a:rPr lang="en-US">
                          <a:solidFill>
                            <a:schemeClr val="bg1"/>
                          </a:solidFill>
                          <a:effectLst/>
                        </a:rPr>
                        <a:t>STR-02-C</a:t>
                      </a:r>
                    </a:p>
                  </a:txBody>
                  <a:tcPr marL="28575" marR="28575" marT="19050" marB="19050" anchor="b"/>
                </a:tc>
                <a:tc>
                  <a:txBody>
                    <a:bodyPr/>
                    <a:lstStyle/>
                    <a:p>
                      <a:pPr rtl="0" fontAlgn="b"/>
                      <a:r>
                        <a:rPr lang="en-US">
                          <a:solidFill>
                            <a:schemeClr val="bg1"/>
                          </a:solidFill>
                          <a:effectLst/>
                        </a:rPr>
                        <a:t>Likely</a:t>
                      </a:r>
                    </a:p>
                  </a:txBody>
                  <a:tcPr marL="28575" marR="28575" marT="19050" marB="19050" anchor="b"/>
                </a:tc>
                <a:extLst>
                  <a:ext uri="{0D108BD9-81ED-4DB2-BD59-A6C34878D82A}">
                    <a16:rowId xmlns:a16="http://schemas.microsoft.com/office/drawing/2014/main" val="2709209023"/>
                  </a:ext>
                </a:extLst>
              </a:tr>
              <a:tr h="412623">
                <a:tc>
                  <a:txBody>
                    <a:bodyPr/>
                    <a:lstStyle/>
                    <a:p>
                      <a:pPr rtl="0" fontAlgn="b"/>
                      <a:r>
                        <a:rPr lang="en-US">
                          <a:solidFill>
                            <a:schemeClr val="bg1"/>
                          </a:solidFill>
                          <a:effectLst/>
                        </a:rPr>
                        <a:t>MEM-50-CPP</a:t>
                      </a:r>
                    </a:p>
                  </a:txBody>
                  <a:tcPr marL="28575" marR="28575" marT="19050" marB="19050" anchor="b"/>
                </a:tc>
                <a:tc>
                  <a:txBody>
                    <a:bodyPr/>
                    <a:lstStyle/>
                    <a:p>
                      <a:pPr rtl="0" fontAlgn="b"/>
                      <a:r>
                        <a:rPr lang="en-US">
                          <a:solidFill>
                            <a:schemeClr val="bg1"/>
                          </a:solidFill>
                          <a:effectLst/>
                        </a:rPr>
                        <a:t>Likely</a:t>
                      </a:r>
                    </a:p>
                  </a:txBody>
                  <a:tcPr marL="28575" marR="28575" marT="19050" marB="19050" anchor="b"/>
                </a:tc>
                <a:extLst>
                  <a:ext uri="{0D108BD9-81ED-4DB2-BD59-A6C34878D82A}">
                    <a16:rowId xmlns:a16="http://schemas.microsoft.com/office/drawing/2014/main" val="1299187059"/>
                  </a:ext>
                </a:extLst>
              </a:tr>
              <a:tr h="412623">
                <a:tc>
                  <a:txBody>
                    <a:bodyPr/>
                    <a:lstStyle/>
                    <a:p>
                      <a:pPr rtl="0" fontAlgn="b"/>
                      <a:r>
                        <a:rPr lang="en-US">
                          <a:solidFill>
                            <a:schemeClr val="bg1"/>
                          </a:solidFill>
                          <a:effectLst/>
                        </a:rPr>
                        <a:t>EXP-50-CPP</a:t>
                      </a:r>
                    </a:p>
                  </a:txBody>
                  <a:tcPr marL="28575" marR="28575" marT="19050" marB="19050" anchor="b"/>
                </a:tc>
                <a:tc>
                  <a:txBody>
                    <a:bodyPr/>
                    <a:lstStyle/>
                    <a:p>
                      <a:pPr rtl="0" fontAlgn="b"/>
                      <a:r>
                        <a:rPr lang="en-US">
                          <a:solidFill>
                            <a:schemeClr val="bg1"/>
                          </a:solidFill>
                          <a:effectLst/>
                        </a:rPr>
                        <a:t>Probable</a:t>
                      </a:r>
                    </a:p>
                  </a:txBody>
                  <a:tcPr marL="28575" marR="28575" marT="19050" marB="19050" anchor="b"/>
                </a:tc>
                <a:extLst>
                  <a:ext uri="{0D108BD9-81ED-4DB2-BD59-A6C34878D82A}">
                    <a16:rowId xmlns:a16="http://schemas.microsoft.com/office/drawing/2014/main" val="772730074"/>
                  </a:ext>
                </a:extLst>
              </a:tr>
              <a:tr h="412623">
                <a:tc>
                  <a:txBody>
                    <a:bodyPr/>
                    <a:lstStyle/>
                    <a:p>
                      <a:pPr rtl="0" fontAlgn="b"/>
                      <a:r>
                        <a:rPr lang="en-US">
                          <a:solidFill>
                            <a:schemeClr val="bg1"/>
                          </a:solidFill>
                          <a:effectLst/>
                        </a:rPr>
                        <a:t>ERR-51-CPP</a:t>
                      </a:r>
                    </a:p>
                  </a:txBody>
                  <a:tcPr marL="28575" marR="28575" marT="19050" marB="19050" anchor="b"/>
                </a:tc>
                <a:tc>
                  <a:txBody>
                    <a:bodyPr/>
                    <a:lstStyle/>
                    <a:p>
                      <a:pPr rtl="0" fontAlgn="b"/>
                      <a:r>
                        <a:rPr lang="en-US">
                          <a:solidFill>
                            <a:schemeClr val="bg1"/>
                          </a:solidFill>
                          <a:effectLst/>
                        </a:rPr>
                        <a:t>Probable</a:t>
                      </a:r>
                    </a:p>
                  </a:txBody>
                  <a:tcPr marL="28575" marR="28575" marT="19050" marB="19050" anchor="b"/>
                </a:tc>
                <a:extLst>
                  <a:ext uri="{0D108BD9-81ED-4DB2-BD59-A6C34878D82A}">
                    <a16:rowId xmlns:a16="http://schemas.microsoft.com/office/drawing/2014/main" val="2886256440"/>
                  </a:ext>
                </a:extLst>
              </a:tr>
              <a:tr h="412623">
                <a:tc>
                  <a:txBody>
                    <a:bodyPr/>
                    <a:lstStyle/>
                    <a:p>
                      <a:pPr rtl="0" fontAlgn="b"/>
                      <a:r>
                        <a:rPr lang="en-US">
                          <a:solidFill>
                            <a:schemeClr val="bg1"/>
                          </a:solidFill>
                          <a:effectLst/>
                        </a:rPr>
                        <a:t>ERR-50-CPP</a:t>
                      </a:r>
                    </a:p>
                  </a:txBody>
                  <a:tcPr marL="28575" marR="28575" marT="19050" marB="19050" anchor="b"/>
                </a:tc>
                <a:tc>
                  <a:txBody>
                    <a:bodyPr/>
                    <a:lstStyle/>
                    <a:p>
                      <a:pPr rtl="0" fontAlgn="b"/>
                      <a:r>
                        <a:rPr lang="en-US">
                          <a:solidFill>
                            <a:schemeClr val="bg1"/>
                          </a:solidFill>
                          <a:effectLst/>
                        </a:rPr>
                        <a:t>Probable</a:t>
                      </a:r>
                    </a:p>
                  </a:txBody>
                  <a:tcPr marL="28575" marR="28575" marT="19050" marB="19050" anchor="b"/>
                </a:tc>
                <a:extLst>
                  <a:ext uri="{0D108BD9-81ED-4DB2-BD59-A6C34878D82A}">
                    <a16:rowId xmlns:a16="http://schemas.microsoft.com/office/drawing/2014/main" val="2487924367"/>
                  </a:ext>
                </a:extLst>
              </a:tr>
              <a:tr h="412623">
                <a:tc>
                  <a:txBody>
                    <a:bodyPr/>
                    <a:lstStyle/>
                    <a:p>
                      <a:pPr rtl="0" fontAlgn="b"/>
                      <a:r>
                        <a:rPr lang="en-US">
                          <a:solidFill>
                            <a:schemeClr val="bg1"/>
                          </a:solidFill>
                          <a:effectLst/>
                        </a:rPr>
                        <a:t>DCL-03-C</a:t>
                      </a:r>
                    </a:p>
                  </a:txBody>
                  <a:tcPr marL="28575" marR="28575" marT="19050" marB="19050" anchor="b"/>
                </a:tc>
                <a:tc>
                  <a:txBody>
                    <a:bodyPr/>
                    <a:lstStyle/>
                    <a:p>
                      <a:pPr rtl="0" fontAlgn="b"/>
                      <a:r>
                        <a:rPr lang="en-US">
                          <a:solidFill>
                            <a:schemeClr val="bg1"/>
                          </a:solidFill>
                          <a:effectLst/>
                        </a:rPr>
                        <a:t>Unlikely</a:t>
                      </a:r>
                    </a:p>
                  </a:txBody>
                  <a:tcPr marL="28575" marR="28575" marT="19050" marB="19050" anchor="b"/>
                </a:tc>
                <a:extLst>
                  <a:ext uri="{0D108BD9-81ED-4DB2-BD59-A6C34878D82A}">
                    <a16:rowId xmlns:a16="http://schemas.microsoft.com/office/drawing/2014/main" val="1758102368"/>
                  </a:ext>
                </a:extLst>
              </a:tr>
              <a:tr h="412623">
                <a:tc>
                  <a:txBody>
                    <a:bodyPr/>
                    <a:lstStyle/>
                    <a:p>
                      <a:pPr rtl="0" fontAlgn="b"/>
                      <a:r>
                        <a:rPr lang="en-US">
                          <a:solidFill>
                            <a:schemeClr val="bg1"/>
                          </a:solidFill>
                          <a:effectLst/>
                        </a:rPr>
                        <a:t>MSC-50-CPP</a:t>
                      </a:r>
                    </a:p>
                  </a:txBody>
                  <a:tcPr marL="28575" marR="28575" marT="19050" marB="19050" anchor="b"/>
                </a:tc>
                <a:tc>
                  <a:txBody>
                    <a:bodyPr/>
                    <a:lstStyle/>
                    <a:p>
                      <a:pPr rtl="0" fontAlgn="b"/>
                      <a:r>
                        <a:rPr lang="en-US">
                          <a:solidFill>
                            <a:schemeClr val="bg1"/>
                          </a:solidFill>
                          <a:effectLst/>
                        </a:rPr>
                        <a:t>Unlikely</a:t>
                      </a:r>
                    </a:p>
                  </a:txBody>
                  <a:tcPr marL="28575" marR="28575" marT="19050" marB="19050" anchor="b"/>
                </a:tc>
                <a:extLst>
                  <a:ext uri="{0D108BD9-81ED-4DB2-BD59-A6C34878D82A}">
                    <a16:rowId xmlns:a16="http://schemas.microsoft.com/office/drawing/2014/main" val="1051241675"/>
                  </a:ext>
                </a:extLst>
              </a:tr>
              <a:tr h="412623">
                <a:tc>
                  <a:txBody>
                    <a:bodyPr/>
                    <a:lstStyle/>
                    <a:p>
                      <a:pPr rtl="0" fontAlgn="b"/>
                      <a:r>
                        <a:rPr lang="en-US">
                          <a:solidFill>
                            <a:schemeClr val="bg1"/>
                          </a:solidFill>
                          <a:effectLst/>
                        </a:rPr>
                        <a:t>STR-53-CPP</a:t>
                      </a:r>
                    </a:p>
                  </a:txBody>
                  <a:tcPr marL="28575" marR="28575" marT="19050" marB="19050" anchor="b"/>
                </a:tc>
                <a:tc>
                  <a:txBody>
                    <a:bodyPr/>
                    <a:lstStyle/>
                    <a:p>
                      <a:pPr rtl="0" fontAlgn="b"/>
                      <a:r>
                        <a:rPr lang="en-US">
                          <a:solidFill>
                            <a:schemeClr val="bg1"/>
                          </a:solidFill>
                          <a:effectLst/>
                        </a:rPr>
                        <a:t>Unlikely</a:t>
                      </a:r>
                    </a:p>
                  </a:txBody>
                  <a:tcPr marL="28575" marR="28575" marT="19050" marB="19050" anchor="b"/>
                </a:tc>
                <a:extLst>
                  <a:ext uri="{0D108BD9-81ED-4DB2-BD59-A6C34878D82A}">
                    <a16:rowId xmlns:a16="http://schemas.microsoft.com/office/drawing/2014/main" val="1424442812"/>
                  </a:ext>
                </a:extLst>
              </a:tr>
              <a:tr h="412623">
                <a:tc>
                  <a:txBody>
                    <a:bodyPr/>
                    <a:lstStyle/>
                    <a:p>
                      <a:pPr rtl="0" fontAlgn="b"/>
                      <a:r>
                        <a:rPr lang="en-US">
                          <a:solidFill>
                            <a:schemeClr val="bg1"/>
                          </a:solidFill>
                          <a:effectLst/>
                        </a:rPr>
                        <a:t>STD-001-CPP</a:t>
                      </a:r>
                    </a:p>
                  </a:txBody>
                  <a:tcPr marL="28575" marR="28575" marT="19050" marB="19050" anchor="b"/>
                </a:tc>
                <a:tc>
                  <a:txBody>
                    <a:bodyPr/>
                    <a:lstStyle/>
                    <a:p>
                      <a:pPr rtl="0" fontAlgn="b"/>
                      <a:r>
                        <a:rPr lang="en-US" dirty="0">
                          <a:solidFill>
                            <a:schemeClr val="bg1"/>
                          </a:solidFill>
                          <a:effectLst/>
                        </a:rPr>
                        <a:t>Unlikely</a:t>
                      </a:r>
                    </a:p>
                  </a:txBody>
                  <a:tcPr marL="28575" marR="28575" marT="19050" marB="19050" anchor="b"/>
                </a:tc>
                <a:extLst>
                  <a:ext uri="{0D108BD9-81ED-4DB2-BD59-A6C34878D82A}">
                    <a16:rowId xmlns:a16="http://schemas.microsoft.com/office/drawing/2014/main" val="1067100078"/>
                  </a:ext>
                </a:extLst>
              </a:tr>
            </a:tbl>
          </a:graphicData>
        </a:graphic>
      </p:graphicFrame>
      <p:pic>
        <p:nvPicPr>
          <p:cNvPr id="5" name="Audio 4">
            <a:hlinkClick r:id="" action="ppaction://media"/>
            <a:extLst>
              <a:ext uri="{FF2B5EF4-FFF2-40B4-BE49-F238E27FC236}">
                <a16:creationId xmlns:a16="http://schemas.microsoft.com/office/drawing/2014/main" id="{74822B12-EF2A-18FC-61E7-A07AECD4B7D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133"/>
    </mc:Choice>
    <mc:Fallback>
      <p:transition spd="slow" advTm="171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In Use</a:t>
            </a:r>
          </a:p>
          <a:p>
            <a:pPr marL="685800" lvl="1" indent="-228600">
              <a:spcBef>
                <a:spcPts val="0"/>
              </a:spcBef>
              <a:buSzPts val="2000"/>
            </a:pPr>
            <a:r>
              <a:rPr lang="en-US" sz="1800" dirty="0"/>
              <a:t>This is data that is used by the application, such as data currently used by a user or logging into a system</a:t>
            </a:r>
          </a:p>
          <a:p>
            <a:pPr marL="0" lvl="0" indent="0" algn="l" rtl="0">
              <a:lnSpc>
                <a:spcPct val="90000"/>
              </a:lnSpc>
              <a:spcBef>
                <a:spcPts val="0"/>
              </a:spcBef>
              <a:spcAft>
                <a:spcPts val="0"/>
              </a:spcAft>
              <a:buClr>
                <a:schemeClr val="lt1"/>
              </a:buClr>
              <a:buSzPts val="2000"/>
              <a:buNone/>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At Rest</a:t>
            </a:r>
          </a:p>
          <a:p>
            <a:pPr marL="685800" lvl="1" indent="-228600">
              <a:spcBef>
                <a:spcPts val="0"/>
              </a:spcBef>
              <a:buSzPts val="2000"/>
            </a:pPr>
            <a:r>
              <a:rPr lang="en-US" sz="1800" dirty="0"/>
              <a:t>Data that is being stored or currently not in user should be encrypted and kept separate from the rest of the application</a:t>
            </a:r>
          </a:p>
          <a:p>
            <a:pPr marL="0" lvl="0" indent="0" algn="l" rtl="0">
              <a:lnSpc>
                <a:spcPct val="90000"/>
              </a:lnSpc>
              <a:spcBef>
                <a:spcPts val="0"/>
              </a:spcBef>
              <a:spcAft>
                <a:spcPts val="0"/>
              </a:spcAft>
              <a:buClr>
                <a:schemeClr val="lt1"/>
              </a:buClr>
              <a:buSzPts val="2000"/>
              <a:buNone/>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In Flight</a:t>
            </a:r>
          </a:p>
          <a:p>
            <a:pPr marL="685800" lvl="1" indent="-228600">
              <a:spcBef>
                <a:spcPts val="0"/>
              </a:spcBef>
              <a:buSzPts val="2000"/>
            </a:pPr>
            <a:r>
              <a:rPr lang="en-US" sz="1400" dirty="0"/>
              <a:t>Data that is in transit, which could be moving between components or being utilized by a 3</a:t>
            </a:r>
            <a:r>
              <a:rPr lang="en-US" sz="1400" baseline="30000" dirty="0"/>
              <a:t>rd</a:t>
            </a:r>
            <a:r>
              <a:rPr lang="en-US" sz="1400" dirty="0"/>
              <a:t> party source</a:t>
            </a:r>
            <a:endParaRPr sz="1400" dirty="0"/>
          </a:p>
          <a:p>
            <a:pPr marL="685800" lvl="1" indent="-88900">
              <a:spcBef>
                <a:spcPts val="1000"/>
              </a:spcBef>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EA88900E-5862-74C4-D94E-2D7F22EDA2E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2912"/>
    </mc:Choice>
    <mc:Fallback>
      <p:transition spd="slow" advTm="32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lt1"/>
              </a:buClr>
              <a:buSzPts val="2400"/>
              <a:buChar char="•"/>
            </a:pPr>
            <a:r>
              <a:rPr lang="en-US" sz="2400" dirty="0"/>
              <a:t>Authentication</a:t>
            </a:r>
          </a:p>
          <a:p>
            <a:pPr marL="685800" lvl="1" indent="-228600">
              <a:spcBef>
                <a:spcPts val="0"/>
              </a:spcBef>
              <a:buSzPts val="2400"/>
            </a:pPr>
            <a:r>
              <a:rPr lang="en-US" sz="2200" dirty="0"/>
              <a:t>Verification for users and connections to the application. Technologies like MFA (multifactor authentication) and whitelisted devices will be beneficial.</a:t>
            </a:r>
            <a:endParaRPr lang="en-US" sz="2400" dirty="0"/>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Authorization</a:t>
            </a:r>
          </a:p>
          <a:p>
            <a:pPr marL="685800" lvl="1" indent="-228600">
              <a:spcBef>
                <a:spcPts val="0"/>
              </a:spcBef>
              <a:buSzPts val="2400"/>
            </a:pPr>
            <a:r>
              <a:rPr lang="en-US" sz="2200" dirty="0"/>
              <a:t>Verify users have correct privileges while using the application or system. Least privilege for users to complete their tasks. Limiting read, write, delete to the appropriate users.</a:t>
            </a:r>
            <a:endParaRPr lang="en-US" sz="2400" dirty="0"/>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Accounting</a:t>
            </a:r>
          </a:p>
          <a:p>
            <a:pPr marL="685800" lvl="1" indent="-228600">
              <a:spcBef>
                <a:spcPts val="0"/>
              </a:spcBef>
              <a:buSzPts val="2400"/>
            </a:pPr>
            <a:r>
              <a:rPr lang="en-US" sz="2200" dirty="0"/>
              <a:t>Log all tasks; users logging in, data access, activities, etc. Creating log files are useful for diagnosing any security issues in the system.</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993354DE-0DD3-29AD-76C1-6DCD2D3D54A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6977"/>
    </mc:Choice>
    <mc:Fallback>
      <p:transition spd="slow" advTm="469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MEM50-CPP</a:t>
            </a:r>
            <a:endParaRPr dirty="0"/>
          </a:p>
        </p:txBody>
      </p:sp>
      <p:sp>
        <p:nvSpPr>
          <p:cNvPr id="196" name="Google Shape;196;g9504e29505_0_0"/>
          <p:cNvSpPr txBox="1">
            <a:spLocks noGrp="1"/>
          </p:cNvSpPr>
          <p:nvPr>
            <p:ph type="body" idx="1"/>
          </p:nvPr>
        </p:nvSpPr>
        <p:spPr>
          <a:xfrm>
            <a:off x="685800" y="2194560"/>
            <a:ext cx="561975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Memory management is essential in C++ for all systems. This unit test verified the resizing decreased the collection to zero. This was essential in ensuring the size of the collection was reduced and didn’t  create any UB. </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3F1B540F-0837-0FB5-2BDF-86500905F30E}"/>
              </a:ext>
            </a:extLst>
          </p:cNvPr>
          <p:cNvPicPr>
            <a:picLocks noChangeAspect="1"/>
          </p:cNvPicPr>
          <p:nvPr/>
        </p:nvPicPr>
        <p:blipFill>
          <a:blip r:embed="rId7"/>
          <a:stretch>
            <a:fillRect/>
          </a:stretch>
        </p:blipFill>
        <p:spPr>
          <a:xfrm>
            <a:off x="6486525" y="2057373"/>
            <a:ext cx="5619750" cy="2057400"/>
          </a:xfrm>
          <a:prstGeom prst="rect">
            <a:avLst/>
          </a:prstGeom>
        </p:spPr>
      </p:pic>
      <p:pic>
        <p:nvPicPr>
          <p:cNvPr id="7" name="Picture 6" descr="Text&#10;&#10;Description automatically generated">
            <a:extLst>
              <a:ext uri="{FF2B5EF4-FFF2-40B4-BE49-F238E27FC236}">
                <a16:creationId xmlns:a16="http://schemas.microsoft.com/office/drawing/2014/main" id="{BECE9E9B-6588-749C-EBD3-523968100B36}"/>
              </a:ext>
            </a:extLst>
          </p:cNvPr>
          <p:cNvPicPr>
            <a:picLocks noChangeAspect="1"/>
          </p:cNvPicPr>
          <p:nvPr/>
        </p:nvPicPr>
        <p:blipFill>
          <a:blip r:embed="rId8"/>
          <a:stretch>
            <a:fillRect/>
          </a:stretch>
        </p:blipFill>
        <p:spPr>
          <a:xfrm>
            <a:off x="6622431" y="4206660"/>
            <a:ext cx="4078550" cy="2582210"/>
          </a:xfrm>
          <a:prstGeom prst="rect">
            <a:avLst/>
          </a:prstGeom>
        </p:spPr>
      </p:pic>
      <p:pic>
        <p:nvPicPr>
          <p:cNvPr id="4" name="Audio 3">
            <a:hlinkClick r:id="" action="ppaction://media"/>
            <a:extLst>
              <a:ext uri="{FF2B5EF4-FFF2-40B4-BE49-F238E27FC236}">
                <a16:creationId xmlns:a16="http://schemas.microsoft.com/office/drawing/2014/main" id="{D8590469-2C3D-95BD-81AC-E1C543334282}"/>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9438"/>
    </mc:Choice>
    <mc:Fallback>
      <p:transition spd="slow" advTm="194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50CC4EF-0B2A-5045-50A2-C4924205330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2871"/>
    </mc:Choice>
    <mc:Fallback>
      <p:transition spd="slow" advTm="32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295</TotalTime>
  <Words>587</Words>
  <Application>Microsoft Office PowerPoint</Application>
  <PresentationFormat>Widescreen</PresentationFormat>
  <Paragraphs>111</Paragraphs>
  <Slides>13</Slides>
  <Notes>13</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Century Gothic</vt:lpstr>
      <vt:lpstr>Arial</vt:lpstr>
      <vt:lpstr>Calibri</vt:lpstr>
      <vt:lpstr>Vapor Trail</vt:lpstr>
      <vt:lpstr>Green Pace</vt:lpstr>
      <vt:lpstr>OVERVIEW: DEFENSE IN DEPTH</vt:lpstr>
      <vt:lpstr>THREATS MATRIX</vt:lpstr>
      <vt:lpstr>10 PRINCIPLES</vt:lpstr>
      <vt:lpstr>CODING STANDARDS</vt:lpstr>
      <vt:lpstr>ENCRYPTION POLICIES</vt:lpstr>
      <vt:lpstr>TRIPLE-A POLICIES</vt:lpstr>
      <vt:lpstr>Unit Testing- MEM50-CPP</vt:lpstr>
      <vt:lpstr>AUTOMATION SUMMARY</vt:lpstr>
      <vt:lpstr>TOOLS</vt:lpstr>
      <vt:lpstr>RISKS AND BENEFITS</vt:lpstr>
      <vt:lpstr>RECOMMENDATIONS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Kalin Mason</cp:lastModifiedBy>
  <cp:revision>7</cp:revision>
  <dcterms:created xsi:type="dcterms:W3CDTF">2020-08-19T17:59:24Z</dcterms:created>
  <dcterms:modified xsi:type="dcterms:W3CDTF">2022-06-27T04:42:33Z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